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78" r:id="rId2"/>
    <p:sldId id="279" r:id="rId3"/>
    <p:sldId id="280" r:id="rId4"/>
    <p:sldId id="281" r:id="rId5"/>
    <p:sldId id="282" r:id="rId6"/>
    <p:sldId id="283" r:id="rId7"/>
    <p:sldId id="284" r:id="rId8"/>
    <p:sldId id="285" r:id="rId9"/>
    <p:sldId id="286" r:id="rId10"/>
    <p:sldId id="287" r:id="rId11"/>
    <p:sldId id="288" r:id="rId12"/>
    <p:sldId id="29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71907" autoAdjust="0"/>
  </p:normalViewPr>
  <p:slideViewPr>
    <p:cSldViewPr snapToGrid="0">
      <p:cViewPr varScale="1">
        <p:scale>
          <a:sx n="78" d="100"/>
          <a:sy n="78" d="100"/>
        </p:scale>
        <p:origin x="10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FA68-790C-4B64-967C-BC1029477605}" type="datetimeFigureOut">
              <a:rPr lang="nl-NL" smtClean="0"/>
              <a:t>30-8-2022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123BE-7456-4CF7-B06C-90206A1D9DB9}" type="slidenum">
              <a:rPr lang="nl-NL" smtClean="0"/>
              <a:t>‹nr.›</a:t>
            </a:fld>
            <a:endParaRPr lang="nl-NL"/>
          </a:p>
        </p:txBody>
      </p:sp>
    </p:spTree>
    <p:extLst>
      <p:ext uri="{BB962C8B-B14F-4D97-AF65-F5344CB8AC3E}">
        <p14:creationId xmlns:p14="http://schemas.microsoft.com/office/powerpoint/2010/main" val="207906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0A123BE-7456-4CF7-B06C-90206A1D9DB9}" type="slidenum">
              <a:rPr lang="nl-NL" smtClean="0"/>
              <a:t>6</a:t>
            </a:fld>
            <a:endParaRPr lang="nl-NL"/>
          </a:p>
        </p:txBody>
      </p:sp>
    </p:spTree>
    <p:extLst>
      <p:ext uri="{BB962C8B-B14F-4D97-AF65-F5344CB8AC3E}">
        <p14:creationId xmlns:p14="http://schemas.microsoft.com/office/powerpoint/2010/main" val="194309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0A123BE-7456-4CF7-B06C-90206A1D9DB9}" type="slidenum">
              <a:rPr lang="nl-NL" smtClean="0"/>
              <a:t>12</a:t>
            </a:fld>
            <a:endParaRPr lang="nl-NL"/>
          </a:p>
        </p:txBody>
      </p:sp>
    </p:spTree>
    <p:extLst>
      <p:ext uri="{BB962C8B-B14F-4D97-AF65-F5344CB8AC3E}">
        <p14:creationId xmlns:p14="http://schemas.microsoft.com/office/powerpoint/2010/main" val="2566255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de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de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de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A61015F-7CC6-4D0A-9D87-873EA4C304CC}" type="datetimeFigureOut">
              <a:rPr lang="en-US" dirty="0"/>
              <a:t>8/30/2022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de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024128" y="2967788"/>
            <a:ext cx="4754880" cy="33415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 om de modelstijlen te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8/30/2022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8/30/2022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8/30/2022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de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05C68B11-C5A8-448C-8CE9-B1A273C79CFC}" type="datetimeFigureOut">
              <a:rPr lang="en-US" dirty="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de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C7616CA0-919D-4A49-9C8A-62FDFB3A5183}" type="datetimeFigureOut">
              <a:rPr lang="en-US" dirty="0"/>
              <a:t>8/30/2022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8/30/2022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‹nr.›</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Tijdelijke aanduiding voor inhoud 3">
            <a:extLst>
              <a:ext uri="{FF2B5EF4-FFF2-40B4-BE49-F238E27FC236}">
                <a16:creationId xmlns:a16="http://schemas.microsoft.com/office/drawing/2014/main" id="{FDFD99EF-2938-45C8-338E-BCB4DF2D2A4E}"/>
              </a:ext>
            </a:extLst>
          </p:cNvPr>
          <p:cNvPicPr>
            <a:picLocks noChangeAspect="1"/>
          </p:cNvPicPr>
          <p:nvPr/>
        </p:nvPicPr>
        <p:blipFill rotWithShape="1">
          <a:blip r:embed="rId2"/>
          <a:srcRect t="2330" b="13401"/>
          <a:stretch/>
        </p:blipFill>
        <p:spPr>
          <a:xfrm>
            <a:off x="20" y="10"/>
            <a:ext cx="12191980" cy="6857990"/>
          </a:xfrm>
          <a:prstGeom prst="rect">
            <a:avLst/>
          </a:prstGeom>
        </p:spPr>
      </p:pic>
      <p:sp>
        <p:nvSpPr>
          <p:cNvPr id="13" name="Rectangle 8">
            <a:extLst>
              <a:ext uri="{FF2B5EF4-FFF2-40B4-BE49-F238E27FC236}">
                <a16:creationId xmlns:a16="http://schemas.microsoft.com/office/drawing/2014/main" id="{1BFFEF50-F62B-4A59-B82B-698063A05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A8180C-7DBA-4B9B-9AC9-1E9F4155F0CB}"/>
              </a:ext>
            </a:extLst>
          </p:cNvPr>
          <p:cNvSpPr>
            <a:spLocks noGrp="1"/>
          </p:cNvSpPr>
          <p:nvPr>
            <p:ph type="title"/>
          </p:nvPr>
        </p:nvSpPr>
        <p:spPr>
          <a:xfrm>
            <a:off x="1024129" y="585216"/>
            <a:ext cx="3779085" cy="1499616"/>
          </a:xfrm>
        </p:spPr>
        <p:txBody>
          <a:bodyPr>
            <a:normAutofit/>
          </a:bodyPr>
          <a:lstStyle/>
          <a:p>
            <a:r>
              <a:rPr lang="nl-NL">
                <a:solidFill>
                  <a:srgbClr val="FFFFFF"/>
                </a:solidFill>
              </a:rPr>
              <a:t>Inhoud presentatie:</a:t>
            </a:r>
          </a:p>
        </p:txBody>
      </p:sp>
      <p:cxnSp>
        <p:nvCxnSpPr>
          <p:cNvPr id="14" name="Straight Connector 10">
            <a:extLst>
              <a:ext uri="{FF2B5EF4-FFF2-40B4-BE49-F238E27FC236}">
                <a16:creationId xmlns:a16="http://schemas.microsoft.com/office/drawing/2014/main" id="{292DDE2F-7DF3-4271-BED6-7504CAD2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C7B75B00-0874-4873-857A-A405841C7BB1}"/>
              </a:ext>
            </a:extLst>
          </p:cNvPr>
          <p:cNvSpPr>
            <a:spLocks noGrp="1"/>
          </p:cNvSpPr>
          <p:nvPr>
            <p:ph idx="1"/>
          </p:nvPr>
        </p:nvSpPr>
        <p:spPr>
          <a:xfrm>
            <a:off x="1024129" y="2286000"/>
            <a:ext cx="3791711" cy="3931920"/>
          </a:xfrm>
        </p:spPr>
        <p:txBody>
          <a:bodyPr>
            <a:normAutofit/>
          </a:bodyPr>
          <a:lstStyle/>
          <a:p>
            <a:pPr>
              <a:buFont typeface="Wingdings" panose="05000000000000000000" pitchFamily="2" charset="2"/>
              <a:buChar char="v"/>
            </a:pPr>
            <a:endParaRPr lang="nl-NL" dirty="0">
              <a:solidFill>
                <a:srgbClr val="FFFFFF"/>
              </a:solidFill>
            </a:endParaRPr>
          </a:p>
          <a:p>
            <a:pPr marL="0" indent="0">
              <a:buNone/>
            </a:pPr>
            <a:r>
              <a:rPr lang="nl-NL" dirty="0">
                <a:solidFill>
                  <a:srgbClr val="FFFFFF"/>
                </a:solidFill>
              </a:rPr>
              <a:t>Deze presentatie gaat over wet en regelgeving rondom medicatie. BIG &amp; WGBO</a:t>
            </a:r>
          </a:p>
          <a:p>
            <a:pPr>
              <a:buFont typeface="Wingdings" panose="05000000000000000000" pitchFamily="2" charset="2"/>
              <a:buChar char="v"/>
            </a:pPr>
            <a:endParaRPr lang="nl-NL" dirty="0">
              <a:solidFill>
                <a:srgbClr val="FFFFFF"/>
              </a:solidFill>
            </a:endParaRPr>
          </a:p>
        </p:txBody>
      </p:sp>
    </p:spTree>
    <p:extLst>
      <p:ext uri="{BB962C8B-B14F-4D97-AF65-F5344CB8AC3E}">
        <p14:creationId xmlns:p14="http://schemas.microsoft.com/office/powerpoint/2010/main" val="4020221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FFEF50-F62B-4A59-B82B-698063A05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9EFBE3C-F21A-4489-972A-696844392723}"/>
              </a:ext>
            </a:extLst>
          </p:cNvPr>
          <p:cNvSpPr>
            <a:spLocks noGrp="1"/>
          </p:cNvSpPr>
          <p:nvPr>
            <p:ph type="title"/>
          </p:nvPr>
        </p:nvSpPr>
        <p:spPr>
          <a:xfrm>
            <a:off x="1024129" y="585216"/>
            <a:ext cx="3779085" cy="1499616"/>
          </a:xfrm>
        </p:spPr>
        <p:txBody>
          <a:bodyPr>
            <a:normAutofit/>
          </a:bodyPr>
          <a:lstStyle/>
          <a:p>
            <a:r>
              <a:rPr lang="nl-NL" sz="3900">
                <a:solidFill>
                  <a:srgbClr val="FFFFFF"/>
                </a:solidFill>
              </a:rPr>
              <a:t>Maar soms gaat dat niet…. En dan?</a:t>
            </a:r>
          </a:p>
        </p:txBody>
      </p:sp>
      <p:cxnSp>
        <p:nvCxnSpPr>
          <p:cNvPr id="11" name="Straight Connector 10">
            <a:extLst>
              <a:ext uri="{FF2B5EF4-FFF2-40B4-BE49-F238E27FC236}">
                <a16:creationId xmlns:a16="http://schemas.microsoft.com/office/drawing/2014/main" id="{292DDE2F-7DF3-4271-BED6-7504CAD2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0347FFEE-5F3E-4B67-8D5A-35C882A4788D}"/>
              </a:ext>
            </a:extLst>
          </p:cNvPr>
          <p:cNvSpPr>
            <a:spLocks noGrp="1"/>
          </p:cNvSpPr>
          <p:nvPr>
            <p:ph idx="1"/>
          </p:nvPr>
        </p:nvSpPr>
        <p:spPr>
          <a:xfrm>
            <a:off x="1024129" y="2217106"/>
            <a:ext cx="3961230" cy="4308953"/>
          </a:xfrm>
        </p:spPr>
        <p:txBody>
          <a:bodyPr>
            <a:normAutofit/>
          </a:bodyPr>
          <a:lstStyle/>
          <a:p>
            <a:pPr>
              <a:buFont typeface="Wingdings" panose="05000000000000000000" pitchFamily="2" charset="2"/>
              <a:buChar char="v"/>
            </a:pPr>
            <a:r>
              <a:rPr lang="nl-NL" sz="1800" dirty="0">
                <a:solidFill>
                  <a:srgbClr val="FFFFFF"/>
                </a:solidFill>
              </a:rPr>
              <a:t> Zorg onder dwang:</a:t>
            </a:r>
          </a:p>
          <a:p>
            <a:r>
              <a:rPr lang="nl-NL" sz="1800" dirty="0">
                <a:solidFill>
                  <a:srgbClr val="FFFFFF"/>
                </a:solidFill>
              </a:rPr>
              <a:t>De WGBO regelt dat een arts mag ingrijpen als de gezondheid van een patiënt/ Cliënt ernstig in gevaar is maar hij geen toestemming kan geven voor een behandeling.</a:t>
            </a:r>
          </a:p>
          <a:p>
            <a:endParaRPr lang="nl-NL" sz="1800" dirty="0">
              <a:solidFill>
                <a:srgbClr val="FFFFFF"/>
              </a:solidFill>
            </a:endParaRPr>
          </a:p>
          <a:p>
            <a:pPr>
              <a:buFont typeface="Wingdings" panose="05000000000000000000" pitchFamily="2" charset="2"/>
              <a:buChar char="v"/>
            </a:pPr>
            <a:r>
              <a:rPr lang="nl-NL" sz="1800" dirty="0">
                <a:solidFill>
                  <a:srgbClr val="FFFFFF"/>
                </a:solidFill>
              </a:rPr>
              <a:t> Wanneer mag dat?</a:t>
            </a:r>
          </a:p>
          <a:p>
            <a:pPr marL="0" indent="0">
              <a:buNone/>
            </a:pPr>
            <a:r>
              <a:rPr lang="nl-NL" sz="1800" dirty="0">
                <a:solidFill>
                  <a:srgbClr val="FFFFFF"/>
                </a:solidFill>
              </a:rPr>
              <a:t>Ingrijpen mag alleen als een cliënt wilsonbekwaam verklaard is. Daarnaast moet er sprake zijn van ernstig nadeel voor de cliënt. Bijvoorbeeld als de cliënt zonder ingrijpen ernstig gehandicapt zou raken.</a:t>
            </a:r>
          </a:p>
          <a:p>
            <a:pPr marL="0" indent="0">
              <a:buNone/>
            </a:pPr>
            <a:endParaRPr lang="nl-NL" sz="1700" dirty="0">
              <a:solidFill>
                <a:srgbClr val="FFFFFF"/>
              </a:solidFill>
            </a:endParaRPr>
          </a:p>
        </p:txBody>
      </p:sp>
      <p:pic>
        <p:nvPicPr>
          <p:cNvPr id="4" name="Afbeelding 3">
            <a:extLst>
              <a:ext uri="{FF2B5EF4-FFF2-40B4-BE49-F238E27FC236}">
                <a16:creationId xmlns:a16="http://schemas.microsoft.com/office/drawing/2014/main" id="{90DEAA42-5D8A-4D03-BA05-1F2CEF8F2FE8}"/>
              </a:ext>
            </a:extLst>
          </p:cNvPr>
          <p:cNvPicPr>
            <a:picLocks noChangeAspect="1"/>
          </p:cNvPicPr>
          <p:nvPr/>
        </p:nvPicPr>
        <p:blipFill>
          <a:blip r:embed="rId2"/>
          <a:stretch>
            <a:fillRect/>
          </a:stretch>
        </p:blipFill>
        <p:spPr>
          <a:xfrm>
            <a:off x="6662548" y="640080"/>
            <a:ext cx="4322825" cy="5577840"/>
          </a:xfrm>
          <a:prstGeom prst="rect">
            <a:avLst/>
          </a:prstGeom>
        </p:spPr>
      </p:pic>
    </p:spTree>
    <p:extLst>
      <p:ext uri="{BB962C8B-B14F-4D97-AF65-F5344CB8AC3E}">
        <p14:creationId xmlns:p14="http://schemas.microsoft.com/office/powerpoint/2010/main" val="2591979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3B6CC-67B3-426E-89A2-03852A964336}"/>
              </a:ext>
            </a:extLst>
          </p:cNvPr>
          <p:cNvSpPr>
            <a:spLocks noGrp="1"/>
          </p:cNvSpPr>
          <p:nvPr>
            <p:ph type="title"/>
          </p:nvPr>
        </p:nvSpPr>
        <p:spPr/>
        <p:txBody>
          <a:bodyPr/>
          <a:lstStyle/>
          <a:p>
            <a:r>
              <a:rPr lang="nl-NL" dirty="0"/>
              <a:t>VOORWAARDE VOOR DWANGBEHANDELING:</a:t>
            </a:r>
          </a:p>
        </p:txBody>
      </p:sp>
      <p:sp>
        <p:nvSpPr>
          <p:cNvPr id="3" name="Tijdelijke aanduiding voor inhoud 2">
            <a:extLst>
              <a:ext uri="{FF2B5EF4-FFF2-40B4-BE49-F238E27FC236}">
                <a16:creationId xmlns:a16="http://schemas.microsoft.com/office/drawing/2014/main" id="{7DBBE714-4500-4929-8A51-D939A34BDCF6}"/>
              </a:ext>
            </a:extLst>
          </p:cNvPr>
          <p:cNvSpPr>
            <a:spLocks noGrp="1"/>
          </p:cNvSpPr>
          <p:nvPr>
            <p:ph idx="1"/>
          </p:nvPr>
        </p:nvSpPr>
        <p:spPr/>
        <p:txBody>
          <a:bodyPr/>
          <a:lstStyle/>
          <a:p>
            <a:pPr>
              <a:buFont typeface="Wingdings" panose="05000000000000000000" pitchFamily="2" charset="2"/>
              <a:buChar char="v"/>
            </a:pPr>
            <a:r>
              <a:rPr lang="nl-NL" dirty="0"/>
              <a:t> De cliënt is wilsonbekwaam en verzet zich tegen de behandeling. Het moet gaan om een ingrijpende behandeling die nodig is om ernstig nadeel voor de cliënt te voorkomen.</a:t>
            </a:r>
          </a:p>
          <a:p>
            <a:pPr>
              <a:buFont typeface="Wingdings" panose="05000000000000000000" pitchFamily="2" charset="2"/>
              <a:buChar char="v"/>
            </a:pPr>
            <a:r>
              <a:rPr lang="nl-NL" dirty="0"/>
              <a:t> De wettelijk vertegenwoordiger stemt in met de behandeling.</a:t>
            </a:r>
          </a:p>
          <a:p>
            <a:pPr>
              <a:buFont typeface="Wingdings" panose="05000000000000000000" pitchFamily="2" charset="2"/>
              <a:buChar char="v"/>
            </a:pPr>
            <a:r>
              <a:rPr lang="nl-NL" dirty="0"/>
              <a:t> Als de vertegenwoordiger toestemming weigert, kan de behandelaar toch ingrijpen als hij vindt dat hij anders geen goed hulpverlener is. Het oordeel van de arts gaat hier dus voor de toestemming van de vertegenwoordiger. </a:t>
            </a:r>
          </a:p>
          <a:p>
            <a:pPr>
              <a:buFont typeface="Wingdings" panose="05000000000000000000" pitchFamily="2" charset="2"/>
              <a:buChar char="v"/>
            </a:pPr>
            <a:endParaRPr lang="nl-NL" dirty="0"/>
          </a:p>
        </p:txBody>
      </p:sp>
    </p:spTree>
    <p:extLst>
      <p:ext uri="{BB962C8B-B14F-4D97-AF65-F5344CB8AC3E}">
        <p14:creationId xmlns:p14="http://schemas.microsoft.com/office/powerpoint/2010/main" val="3113795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0B7B25C2-C82C-40F9-BE8B-CC9880FC7C09}"/>
              </a:ext>
            </a:extLst>
          </p:cNvPr>
          <p:cNvPicPr>
            <a:picLocks noChangeAspect="1"/>
          </p:cNvPicPr>
          <p:nvPr/>
        </p:nvPicPr>
        <p:blipFill rotWithShape="1">
          <a:blip r:embed="rId3"/>
          <a:srcRect t="2330" b="1340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E1CF2A21-8A04-457E-A95E-0E005AEE7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79E7F03-FAB0-4F9A-8B40-98F4E81A1224}"/>
              </a:ext>
            </a:extLst>
          </p:cNvPr>
          <p:cNvSpPr>
            <a:spLocks noGrp="1"/>
          </p:cNvSpPr>
          <p:nvPr>
            <p:ph type="title"/>
          </p:nvPr>
        </p:nvSpPr>
        <p:spPr>
          <a:xfrm>
            <a:off x="1024128" y="585216"/>
            <a:ext cx="6066816" cy="1499616"/>
          </a:xfrm>
        </p:spPr>
        <p:txBody>
          <a:bodyPr>
            <a:normAutofit/>
          </a:bodyPr>
          <a:lstStyle/>
          <a:p>
            <a:r>
              <a:rPr lang="nl-NL">
                <a:solidFill>
                  <a:srgbClr val="000000"/>
                </a:solidFill>
              </a:rPr>
              <a:t>Einde</a:t>
            </a:r>
          </a:p>
        </p:txBody>
      </p:sp>
      <p:cxnSp>
        <p:nvCxnSpPr>
          <p:cNvPr id="13" name="Straight Connector 12">
            <a:extLst>
              <a:ext uri="{FF2B5EF4-FFF2-40B4-BE49-F238E27FC236}">
                <a16:creationId xmlns:a16="http://schemas.microsoft.com/office/drawing/2014/main" id="{8435344E-67FA-430E-A28D-6DF65F6262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98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54788-4744-4E2B-B711-B94E57B0FC93}"/>
              </a:ext>
            </a:extLst>
          </p:cNvPr>
          <p:cNvSpPr>
            <a:spLocks noGrp="1"/>
          </p:cNvSpPr>
          <p:nvPr>
            <p:ph type="title"/>
          </p:nvPr>
        </p:nvSpPr>
        <p:spPr/>
        <p:txBody>
          <a:bodyPr/>
          <a:lstStyle/>
          <a:p>
            <a:r>
              <a:rPr lang="nl-NL" dirty="0"/>
              <a:t>Wat is de wet BIG?</a:t>
            </a:r>
          </a:p>
        </p:txBody>
      </p:sp>
      <p:sp>
        <p:nvSpPr>
          <p:cNvPr id="3" name="Tijdelijke aanduiding voor inhoud 2">
            <a:extLst>
              <a:ext uri="{FF2B5EF4-FFF2-40B4-BE49-F238E27FC236}">
                <a16:creationId xmlns:a16="http://schemas.microsoft.com/office/drawing/2014/main" id="{AB2FB38E-38C5-48A0-888F-34F468A5FEF6}"/>
              </a:ext>
            </a:extLst>
          </p:cNvPr>
          <p:cNvSpPr>
            <a:spLocks noGrp="1"/>
          </p:cNvSpPr>
          <p:nvPr>
            <p:ph idx="1"/>
          </p:nvPr>
        </p:nvSpPr>
        <p:spPr>
          <a:xfrm>
            <a:off x="1024128" y="1979112"/>
            <a:ext cx="9720073" cy="4330248"/>
          </a:xfrm>
        </p:spPr>
        <p:txBody>
          <a:bodyPr>
            <a:normAutofit/>
          </a:bodyPr>
          <a:lstStyle/>
          <a:p>
            <a:pPr>
              <a:buFont typeface="Wingdings" panose="05000000000000000000" pitchFamily="2" charset="2"/>
              <a:buChar char="v"/>
            </a:pPr>
            <a:r>
              <a:rPr lang="nl-NL" dirty="0"/>
              <a:t>B.I.G. is de wet op de BEROEPEN INDIVIDUELE GEZONDHEIDSZORG.</a:t>
            </a:r>
          </a:p>
          <a:p>
            <a:pPr>
              <a:buFont typeface="Wingdings" panose="05000000000000000000" pitchFamily="2" charset="2"/>
              <a:buChar char="v"/>
            </a:pPr>
            <a:r>
              <a:rPr lang="nl-NL" dirty="0"/>
              <a:t>Deze wet is ontworpen in 1993 met als doel de cliënt te beschermen tegen ondeskundig handelen.</a:t>
            </a:r>
          </a:p>
          <a:p>
            <a:pPr>
              <a:buFont typeface="Wingdings" panose="05000000000000000000" pitchFamily="2" charset="2"/>
              <a:buChar char="v"/>
            </a:pPr>
            <a:r>
              <a:rPr lang="nl-NL" dirty="0"/>
              <a:t>In andere woorden, de wet zorgt ervoor dat risico volle handelingen alleen gedaan mogen worden door deskundige mensen.</a:t>
            </a:r>
          </a:p>
          <a:p>
            <a:pPr>
              <a:buFont typeface="Wingdings" panose="05000000000000000000" pitchFamily="2" charset="2"/>
              <a:buChar char="v"/>
            </a:pPr>
            <a:r>
              <a:rPr lang="nl-NL" dirty="0"/>
              <a:t>Alleen mensen die bevoegd en bekwaam zijn mogen de handelingen zelfstandig uitvoeren.</a:t>
            </a:r>
          </a:p>
          <a:p>
            <a:pPr>
              <a:buFont typeface="Wingdings" panose="05000000000000000000" pitchFamily="2" charset="2"/>
              <a:buChar char="v"/>
            </a:pPr>
            <a:endParaRPr lang="nl-NL" dirty="0"/>
          </a:p>
          <a:p>
            <a:pPr>
              <a:buFont typeface="Wingdings" panose="05000000000000000000" pitchFamily="2" charset="2"/>
              <a:buChar char="v"/>
            </a:pPr>
            <a:r>
              <a:rPr lang="nl-NL" dirty="0"/>
              <a:t>BEVOEGD = BEKWAAM?   Of</a:t>
            </a:r>
          </a:p>
          <a:p>
            <a:pPr>
              <a:buFont typeface="Wingdings" panose="05000000000000000000" pitchFamily="2" charset="2"/>
              <a:buChar char="v"/>
            </a:pPr>
            <a:r>
              <a:rPr lang="nl-NL" dirty="0"/>
              <a:t>BEKWAAM = BEVOEGD?</a:t>
            </a:r>
          </a:p>
          <a:p>
            <a:pPr>
              <a:buFont typeface="Wingdings" panose="05000000000000000000" pitchFamily="2" charset="2"/>
              <a:buChar char="v"/>
            </a:pPr>
            <a:endParaRPr lang="nl-NL" dirty="0"/>
          </a:p>
          <a:p>
            <a:pPr>
              <a:buFont typeface="Wingdings" panose="05000000000000000000" pitchFamily="2" charset="2"/>
              <a:buChar char="v"/>
            </a:pPr>
            <a:endParaRPr lang="nl-NL" dirty="0"/>
          </a:p>
        </p:txBody>
      </p:sp>
    </p:spTree>
    <p:extLst>
      <p:ext uri="{BB962C8B-B14F-4D97-AF65-F5344CB8AC3E}">
        <p14:creationId xmlns:p14="http://schemas.microsoft.com/office/powerpoint/2010/main" val="75011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97D438-7003-49B7-B879-C29CF704572B}"/>
              </a:ext>
            </a:extLst>
          </p:cNvPr>
          <p:cNvSpPr>
            <a:spLocks noGrp="1"/>
          </p:cNvSpPr>
          <p:nvPr>
            <p:ph type="title"/>
          </p:nvPr>
        </p:nvSpPr>
        <p:spPr/>
        <p:txBody>
          <a:bodyPr/>
          <a:lstStyle/>
          <a:p>
            <a:r>
              <a:rPr lang="nl-NL" dirty="0"/>
              <a:t>Bevoegd &amp; bekwaam </a:t>
            </a:r>
          </a:p>
        </p:txBody>
      </p:sp>
      <p:sp>
        <p:nvSpPr>
          <p:cNvPr id="3" name="Tijdelijke aanduiding voor inhoud 2">
            <a:extLst>
              <a:ext uri="{FF2B5EF4-FFF2-40B4-BE49-F238E27FC236}">
                <a16:creationId xmlns:a16="http://schemas.microsoft.com/office/drawing/2014/main" id="{11394524-4EF1-41A0-92D0-6AC927E889F4}"/>
              </a:ext>
            </a:extLst>
          </p:cNvPr>
          <p:cNvSpPr>
            <a:spLocks noGrp="1"/>
          </p:cNvSpPr>
          <p:nvPr>
            <p:ph idx="1"/>
          </p:nvPr>
        </p:nvSpPr>
        <p:spPr/>
        <p:txBody>
          <a:bodyPr/>
          <a:lstStyle/>
          <a:p>
            <a:pPr>
              <a:buFont typeface="Wingdings" panose="05000000000000000000" pitchFamily="2" charset="2"/>
              <a:buChar char="v"/>
            </a:pPr>
            <a:r>
              <a:rPr lang="nl-NL" dirty="0"/>
              <a:t> Om een handeling uit te mogen voeren moet de zorgverlener zowel bevoegd als bekwaam zijn. Maar wat houdt dat dan in?</a:t>
            </a:r>
          </a:p>
          <a:p>
            <a:pPr marL="0" indent="0">
              <a:buNone/>
            </a:pPr>
            <a:endParaRPr lang="nl-NL" dirty="0"/>
          </a:p>
          <a:p>
            <a:pPr>
              <a:buFont typeface="Wingdings" panose="05000000000000000000" pitchFamily="2" charset="2"/>
              <a:buChar char="v"/>
            </a:pPr>
            <a:r>
              <a:rPr lang="nl-NL" dirty="0"/>
              <a:t>Bevoegd is iemand wanneer hij de vereiste opleidingen heeft en deze met een voldoende resultaat heeft afgesloten. De opleidingseisen liggen vast in jullie kwalificatie dossier. </a:t>
            </a:r>
          </a:p>
          <a:p>
            <a:pPr>
              <a:buFont typeface="Wingdings" panose="05000000000000000000" pitchFamily="2" charset="2"/>
              <a:buChar char="v"/>
            </a:pPr>
            <a:r>
              <a:rPr lang="nl-NL" dirty="0"/>
              <a:t>Bekwaam ben je wanneer je een bepaalde handeling goed kunt uitvoeren, volgens het protocol en richtlijnen. Ook moet je op de hoogte zijn van de risico's en mogelijke complicaties en hier op en adequate wijze op reageren.</a:t>
            </a:r>
          </a:p>
          <a:p>
            <a:pPr marL="0" indent="0">
              <a:buNone/>
            </a:pPr>
            <a:endParaRPr lang="nl-NL" dirty="0"/>
          </a:p>
          <a:p>
            <a:pPr>
              <a:buFont typeface="Wingdings" panose="05000000000000000000" pitchFamily="2" charset="2"/>
              <a:buChar char="v"/>
            </a:pPr>
            <a:endParaRPr lang="nl-NL" dirty="0"/>
          </a:p>
          <a:p>
            <a:endParaRPr lang="nl-NL" dirty="0"/>
          </a:p>
        </p:txBody>
      </p:sp>
    </p:spTree>
    <p:extLst>
      <p:ext uri="{BB962C8B-B14F-4D97-AF65-F5344CB8AC3E}">
        <p14:creationId xmlns:p14="http://schemas.microsoft.com/office/powerpoint/2010/main" val="1798771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FFEF50-F62B-4A59-B82B-698063A05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081599B-2254-4E4E-A010-EFB9B4AAADF8}"/>
              </a:ext>
            </a:extLst>
          </p:cNvPr>
          <p:cNvSpPr>
            <a:spLocks noGrp="1"/>
          </p:cNvSpPr>
          <p:nvPr>
            <p:ph type="title"/>
          </p:nvPr>
        </p:nvSpPr>
        <p:spPr>
          <a:xfrm>
            <a:off x="1024129" y="585216"/>
            <a:ext cx="3779085" cy="1499616"/>
          </a:xfrm>
        </p:spPr>
        <p:txBody>
          <a:bodyPr>
            <a:normAutofit/>
          </a:bodyPr>
          <a:lstStyle/>
          <a:p>
            <a:r>
              <a:rPr lang="nl-NL">
                <a:solidFill>
                  <a:srgbClr val="FFFFFF"/>
                </a:solidFill>
              </a:rPr>
              <a:t>Wat houdt dat in voor jullie?</a:t>
            </a:r>
          </a:p>
        </p:txBody>
      </p:sp>
      <p:cxnSp>
        <p:nvCxnSpPr>
          <p:cNvPr id="11" name="Straight Connector 10">
            <a:extLst>
              <a:ext uri="{FF2B5EF4-FFF2-40B4-BE49-F238E27FC236}">
                <a16:creationId xmlns:a16="http://schemas.microsoft.com/office/drawing/2014/main" id="{292DDE2F-7DF3-4271-BED6-7504CAD2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5A560990-4929-4808-BC81-3264A866F3E1}"/>
              </a:ext>
            </a:extLst>
          </p:cNvPr>
          <p:cNvSpPr>
            <a:spLocks noGrp="1"/>
          </p:cNvSpPr>
          <p:nvPr>
            <p:ph idx="1"/>
          </p:nvPr>
        </p:nvSpPr>
        <p:spPr>
          <a:xfrm>
            <a:off x="1011503" y="2340864"/>
            <a:ext cx="3791711" cy="3931920"/>
          </a:xfrm>
        </p:spPr>
        <p:txBody>
          <a:bodyPr>
            <a:normAutofit/>
          </a:bodyPr>
          <a:lstStyle/>
          <a:p>
            <a:pPr marL="0" indent="0">
              <a:buNone/>
            </a:pPr>
            <a:r>
              <a:rPr lang="nl-NL" dirty="0">
                <a:solidFill>
                  <a:srgbClr val="FFFFFF"/>
                </a:solidFill>
              </a:rPr>
              <a:t>Je mag dus pas een handeling uitvoeren (zelfstandig) NADAT je aantoonbaar bevoegd en bekwaam bent. </a:t>
            </a:r>
          </a:p>
          <a:p>
            <a:pPr marL="0" indent="0">
              <a:buNone/>
            </a:pPr>
            <a:endParaRPr lang="nl-NL" dirty="0">
              <a:solidFill>
                <a:srgbClr val="FFFFFF"/>
              </a:solidFill>
            </a:endParaRPr>
          </a:p>
          <a:p>
            <a:pPr marL="0" indent="0" algn="ctr">
              <a:buNone/>
            </a:pPr>
            <a:r>
              <a:rPr lang="nl-NL" b="1" dirty="0">
                <a:solidFill>
                  <a:srgbClr val="FFFFFF"/>
                </a:solidFill>
              </a:rPr>
              <a:t>Maar hoe doe je dat dan?</a:t>
            </a:r>
          </a:p>
          <a:p>
            <a:endParaRPr lang="nl-NL" dirty="0">
              <a:solidFill>
                <a:srgbClr val="FFFFFF"/>
              </a:solidFill>
            </a:endParaRPr>
          </a:p>
        </p:txBody>
      </p:sp>
      <p:pic>
        <p:nvPicPr>
          <p:cNvPr id="4" name="Afbeelding 3">
            <a:extLst>
              <a:ext uri="{FF2B5EF4-FFF2-40B4-BE49-F238E27FC236}">
                <a16:creationId xmlns:a16="http://schemas.microsoft.com/office/drawing/2014/main" id="{51E7827C-FCA2-47A9-8D74-CFED2C6A8019}"/>
              </a:ext>
            </a:extLst>
          </p:cNvPr>
          <p:cNvPicPr>
            <a:picLocks noChangeAspect="1"/>
          </p:cNvPicPr>
          <p:nvPr/>
        </p:nvPicPr>
        <p:blipFill>
          <a:blip r:embed="rId2"/>
          <a:stretch>
            <a:fillRect/>
          </a:stretch>
        </p:blipFill>
        <p:spPr>
          <a:xfrm>
            <a:off x="6096000" y="1608086"/>
            <a:ext cx="5455921" cy="3641827"/>
          </a:xfrm>
          <a:prstGeom prst="rect">
            <a:avLst/>
          </a:prstGeom>
        </p:spPr>
      </p:pic>
    </p:spTree>
    <p:extLst>
      <p:ext uri="{BB962C8B-B14F-4D97-AF65-F5344CB8AC3E}">
        <p14:creationId xmlns:p14="http://schemas.microsoft.com/office/powerpoint/2010/main" val="1968282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BDB80-B1BA-41BB-8CDD-448C5DF38127}"/>
              </a:ext>
            </a:extLst>
          </p:cNvPr>
          <p:cNvSpPr>
            <a:spLocks noGrp="1"/>
          </p:cNvSpPr>
          <p:nvPr>
            <p:ph type="title"/>
          </p:nvPr>
        </p:nvSpPr>
        <p:spPr/>
        <p:txBody>
          <a:bodyPr/>
          <a:lstStyle/>
          <a:p>
            <a:r>
              <a:rPr lang="nl-NL" dirty="0"/>
              <a:t>Om bevoegd en bekwaam te zijn of worden moet je:</a:t>
            </a:r>
          </a:p>
        </p:txBody>
      </p:sp>
      <p:sp>
        <p:nvSpPr>
          <p:cNvPr id="3" name="Tijdelijke aanduiding voor inhoud 2">
            <a:extLst>
              <a:ext uri="{FF2B5EF4-FFF2-40B4-BE49-F238E27FC236}">
                <a16:creationId xmlns:a16="http://schemas.microsoft.com/office/drawing/2014/main" id="{EB67C674-31C6-4EBE-A2F4-B5AD65BD6E62}"/>
              </a:ext>
            </a:extLst>
          </p:cNvPr>
          <p:cNvSpPr>
            <a:spLocks noGrp="1"/>
          </p:cNvSpPr>
          <p:nvPr>
            <p:ph idx="1"/>
          </p:nvPr>
        </p:nvSpPr>
        <p:spPr/>
        <p:txBody>
          <a:bodyPr/>
          <a:lstStyle/>
          <a:p>
            <a:pPr>
              <a:buFont typeface="Wingdings" panose="05000000000000000000" pitchFamily="2" charset="2"/>
              <a:buChar char="v"/>
            </a:pPr>
            <a:r>
              <a:rPr lang="nl-NL" dirty="0"/>
              <a:t>Voorbereiden op de theorie les.</a:t>
            </a:r>
          </a:p>
          <a:p>
            <a:pPr>
              <a:buFont typeface="Wingdings" panose="05000000000000000000" pitchFamily="2" charset="2"/>
              <a:buChar char="v"/>
            </a:pPr>
            <a:r>
              <a:rPr lang="nl-NL" dirty="0"/>
              <a:t>Actief deelnemen aan de theorie- of praktijk les.</a:t>
            </a:r>
          </a:p>
          <a:p>
            <a:pPr>
              <a:buFont typeface="Wingdings" panose="05000000000000000000" pitchFamily="2" charset="2"/>
              <a:buChar char="v"/>
            </a:pPr>
            <a:r>
              <a:rPr lang="nl-NL" dirty="0"/>
              <a:t>Oefenen van de vaardigheden volgens het geldende protocol.</a:t>
            </a:r>
          </a:p>
          <a:p>
            <a:pPr>
              <a:buFont typeface="Wingdings" panose="05000000000000000000" pitchFamily="2" charset="2"/>
              <a:buChar char="v"/>
            </a:pPr>
            <a:r>
              <a:rPr lang="nl-NL" dirty="0"/>
              <a:t>De toets (praktijk, theoretisch of beide) met een voldoende afsluiten.</a:t>
            </a:r>
          </a:p>
          <a:p>
            <a:pPr>
              <a:buFont typeface="Wingdings" panose="05000000000000000000" pitchFamily="2" charset="2"/>
              <a:buChar char="v"/>
            </a:pPr>
            <a:r>
              <a:rPr lang="nl-NL" dirty="0"/>
              <a:t>Onder begeleiding uitvoeren van de vaardigheid, in de praktijk.</a:t>
            </a:r>
          </a:p>
          <a:p>
            <a:pPr>
              <a:buFont typeface="Wingdings" panose="05000000000000000000" pitchFamily="2" charset="2"/>
              <a:buChar char="v"/>
            </a:pPr>
            <a:r>
              <a:rPr lang="nl-NL" dirty="0"/>
              <a:t>Praktijkopdracht maken en vragen om feedback.</a:t>
            </a:r>
          </a:p>
          <a:p>
            <a:pPr>
              <a:buFont typeface="Wingdings" panose="05000000000000000000" pitchFamily="2" charset="2"/>
              <a:buChar char="v"/>
            </a:pPr>
            <a:r>
              <a:rPr lang="nl-NL" dirty="0"/>
              <a:t>Aftoetsen in de praktijk en laten aftekenen.</a:t>
            </a:r>
          </a:p>
          <a:p>
            <a:pPr>
              <a:buFont typeface="Wingdings" panose="05000000000000000000" pitchFamily="2" charset="2"/>
              <a:buChar char="v"/>
            </a:pPr>
            <a:r>
              <a:rPr lang="nl-NL" dirty="0"/>
              <a:t>Zorgen dat je bekwaam blijft. </a:t>
            </a:r>
          </a:p>
          <a:p>
            <a:endParaRPr lang="nl-NL" dirty="0"/>
          </a:p>
        </p:txBody>
      </p:sp>
    </p:spTree>
    <p:extLst>
      <p:ext uri="{BB962C8B-B14F-4D97-AF65-F5344CB8AC3E}">
        <p14:creationId xmlns:p14="http://schemas.microsoft.com/office/powerpoint/2010/main" val="3204423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D0CEDA6-4741-4EC8-B837-EBDF378F8EC8}"/>
              </a:ext>
            </a:extLst>
          </p:cNvPr>
          <p:cNvPicPr>
            <a:picLocks noChangeAspect="1"/>
          </p:cNvPicPr>
          <p:nvPr/>
        </p:nvPicPr>
        <p:blipFill rotWithShape="1">
          <a:blip r:embed="rId3"/>
          <a:srcRect t="12820" b="291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E1CF2A21-8A04-457E-A95E-0E005AEE7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90F9F0-B72D-4E31-9EC5-BC23332008E7}"/>
              </a:ext>
            </a:extLst>
          </p:cNvPr>
          <p:cNvSpPr>
            <a:spLocks noGrp="1"/>
          </p:cNvSpPr>
          <p:nvPr>
            <p:ph type="title"/>
          </p:nvPr>
        </p:nvSpPr>
        <p:spPr>
          <a:xfrm>
            <a:off x="1024128" y="585216"/>
            <a:ext cx="6066816" cy="1499616"/>
          </a:xfrm>
        </p:spPr>
        <p:txBody>
          <a:bodyPr>
            <a:normAutofit/>
          </a:bodyPr>
          <a:lstStyle/>
          <a:p>
            <a:r>
              <a:rPr lang="nl-NL">
                <a:solidFill>
                  <a:srgbClr val="000000"/>
                </a:solidFill>
              </a:rPr>
              <a:t>Om bevoegd en bekwaam te blijven:</a:t>
            </a:r>
          </a:p>
        </p:txBody>
      </p:sp>
      <p:cxnSp>
        <p:nvCxnSpPr>
          <p:cNvPr id="11" name="Straight Connector 10">
            <a:extLst>
              <a:ext uri="{FF2B5EF4-FFF2-40B4-BE49-F238E27FC236}">
                <a16:creationId xmlns:a16="http://schemas.microsoft.com/office/drawing/2014/main" id="{8435344E-67FA-430E-A28D-6DF65F6262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93FEF78-AEAF-41C7-9A3F-3082888D4025}"/>
              </a:ext>
            </a:extLst>
          </p:cNvPr>
          <p:cNvSpPr>
            <a:spLocks noGrp="1"/>
          </p:cNvSpPr>
          <p:nvPr>
            <p:ph idx="1"/>
          </p:nvPr>
        </p:nvSpPr>
        <p:spPr>
          <a:xfrm>
            <a:off x="1024128" y="2286000"/>
            <a:ext cx="6066816" cy="4023360"/>
          </a:xfrm>
        </p:spPr>
        <p:txBody>
          <a:bodyPr>
            <a:normAutofit/>
          </a:bodyPr>
          <a:lstStyle/>
          <a:p>
            <a:pPr>
              <a:buFont typeface="Wingdings" panose="05000000000000000000" pitchFamily="2" charset="2"/>
              <a:buChar char="v"/>
            </a:pPr>
            <a:r>
              <a:rPr lang="nl-NL">
                <a:solidFill>
                  <a:srgbClr val="000000"/>
                </a:solidFill>
              </a:rPr>
              <a:t>Voer je de handeling regelmatig uit.</a:t>
            </a:r>
          </a:p>
          <a:p>
            <a:pPr>
              <a:buFont typeface="Wingdings" panose="05000000000000000000" pitchFamily="2" charset="2"/>
              <a:buChar char="v"/>
            </a:pPr>
            <a:r>
              <a:rPr lang="nl-NL">
                <a:solidFill>
                  <a:srgbClr val="000000"/>
                </a:solidFill>
              </a:rPr>
              <a:t>Zorg dat je op de hoogte bent van de meest recente protocollen en richtlijnen.</a:t>
            </a:r>
          </a:p>
          <a:p>
            <a:pPr>
              <a:buFont typeface="Wingdings" panose="05000000000000000000" pitchFamily="2" charset="2"/>
              <a:buChar char="v"/>
            </a:pPr>
            <a:r>
              <a:rPr lang="nl-NL">
                <a:solidFill>
                  <a:srgbClr val="000000"/>
                </a:solidFill>
              </a:rPr>
              <a:t>Volg (bij-) scholingen mbt de vaardigheid.</a:t>
            </a:r>
          </a:p>
          <a:p>
            <a:pPr>
              <a:buFont typeface="Wingdings" panose="05000000000000000000" pitchFamily="2" charset="2"/>
              <a:buChar char="v"/>
            </a:pPr>
            <a:r>
              <a:rPr lang="nl-NL">
                <a:solidFill>
                  <a:srgbClr val="000000"/>
                </a:solidFill>
              </a:rPr>
              <a:t>Woon klinische lessen bij of nog beter geef zelf klinische lessen.</a:t>
            </a:r>
          </a:p>
          <a:p>
            <a:endParaRPr lang="nl-NL">
              <a:solidFill>
                <a:srgbClr val="000000"/>
              </a:solidFill>
            </a:endParaRPr>
          </a:p>
        </p:txBody>
      </p:sp>
    </p:spTree>
    <p:extLst>
      <p:ext uri="{BB962C8B-B14F-4D97-AF65-F5344CB8AC3E}">
        <p14:creationId xmlns:p14="http://schemas.microsoft.com/office/powerpoint/2010/main" val="2805850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79FC9-F582-4822-96B0-C837F844207C}"/>
              </a:ext>
            </a:extLst>
          </p:cNvPr>
          <p:cNvSpPr>
            <a:spLocks noGrp="1"/>
          </p:cNvSpPr>
          <p:nvPr>
            <p:ph type="title"/>
          </p:nvPr>
        </p:nvSpPr>
        <p:spPr/>
        <p:txBody>
          <a:bodyPr/>
          <a:lstStyle/>
          <a:p>
            <a:pPr algn="ctr"/>
            <a:r>
              <a:rPr lang="nl-NL" dirty="0"/>
              <a:t>DE WET W.G.B.O.</a:t>
            </a:r>
          </a:p>
        </p:txBody>
      </p:sp>
      <p:sp>
        <p:nvSpPr>
          <p:cNvPr id="3" name="Tijdelijke aanduiding voor inhoud 2">
            <a:extLst>
              <a:ext uri="{FF2B5EF4-FFF2-40B4-BE49-F238E27FC236}">
                <a16:creationId xmlns:a16="http://schemas.microsoft.com/office/drawing/2014/main" id="{E7C33A08-2483-4443-975F-BF9A62990E1B}"/>
              </a:ext>
            </a:extLst>
          </p:cNvPr>
          <p:cNvSpPr>
            <a:spLocks noGrp="1"/>
          </p:cNvSpPr>
          <p:nvPr>
            <p:ph idx="1"/>
          </p:nvPr>
        </p:nvSpPr>
        <p:spPr/>
        <p:txBody>
          <a:bodyPr/>
          <a:lstStyle/>
          <a:p>
            <a:pPr>
              <a:buFont typeface="Wingdings" panose="05000000000000000000" pitchFamily="2" charset="2"/>
              <a:buChar char="v"/>
            </a:pPr>
            <a:r>
              <a:rPr lang="nl-NL" dirty="0"/>
              <a:t> De W.G.B.O. is een wet waarin vast ligt wat de rechten en plichten zijn van de zorgverlener en de zorgvrager. Er moet een overeenkomst gesloten worden tussen zorgvrager en zorgverlener. Vandaar:</a:t>
            </a:r>
          </a:p>
          <a:p>
            <a:endParaRPr lang="nl-NL" dirty="0"/>
          </a:p>
          <a:p>
            <a:pPr algn="ctr"/>
            <a:r>
              <a:rPr lang="nl-NL" dirty="0"/>
              <a:t>           WET GENEESKUNDIGE BEHANDELINGS OVEREENKOMST.</a:t>
            </a:r>
          </a:p>
          <a:p>
            <a:endParaRPr lang="nl-NL" dirty="0"/>
          </a:p>
        </p:txBody>
      </p:sp>
      <p:pic>
        <p:nvPicPr>
          <p:cNvPr id="4" name="Afbeelding 3">
            <a:extLst>
              <a:ext uri="{FF2B5EF4-FFF2-40B4-BE49-F238E27FC236}">
                <a16:creationId xmlns:a16="http://schemas.microsoft.com/office/drawing/2014/main" id="{7941167B-65F0-4F5D-87F7-7A9C33780E62}"/>
              </a:ext>
            </a:extLst>
          </p:cNvPr>
          <p:cNvPicPr>
            <a:picLocks noChangeAspect="1"/>
          </p:cNvPicPr>
          <p:nvPr/>
        </p:nvPicPr>
        <p:blipFill>
          <a:blip r:embed="rId2"/>
          <a:stretch>
            <a:fillRect/>
          </a:stretch>
        </p:blipFill>
        <p:spPr>
          <a:xfrm>
            <a:off x="4337332" y="4428903"/>
            <a:ext cx="3203336" cy="1880457"/>
          </a:xfrm>
          <a:prstGeom prst="rect">
            <a:avLst/>
          </a:prstGeom>
        </p:spPr>
      </p:pic>
    </p:spTree>
    <p:extLst>
      <p:ext uri="{BB962C8B-B14F-4D97-AF65-F5344CB8AC3E}">
        <p14:creationId xmlns:p14="http://schemas.microsoft.com/office/powerpoint/2010/main" val="1387206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7C4031-0B1A-4A49-B2EC-81E22CFC70D2}"/>
              </a:ext>
            </a:extLst>
          </p:cNvPr>
          <p:cNvSpPr>
            <a:spLocks noGrp="1"/>
          </p:cNvSpPr>
          <p:nvPr>
            <p:ph type="title"/>
          </p:nvPr>
        </p:nvSpPr>
        <p:spPr/>
        <p:txBody>
          <a:bodyPr>
            <a:normAutofit/>
          </a:bodyPr>
          <a:lstStyle/>
          <a:p>
            <a:r>
              <a:rPr lang="nl-NL" dirty="0"/>
              <a:t>Waar geld de wet </a:t>
            </a:r>
            <a:r>
              <a:rPr lang="nl-NL" dirty="0" err="1"/>
              <a:t>W.g.b.o</a:t>
            </a:r>
            <a:r>
              <a:rPr lang="nl-NL" dirty="0"/>
              <a:t> voor? </a:t>
            </a:r>
          </a:p>
        </p:txBody>
      </p:sp>
      <p:sp>
        <p:nvSpPr>
          <p:cNvPr id="3" name="Tijdelijke aanduiding voor inhoud 2">
            <a:extLst>
              <a:ext uri="{FF2B5EF4-FFF2-40B4-BE49-F238E27FC236}">
                <a16:creationId xmlns:a16="http://schemas.microsoft.com/office/drawing/2014/main" id="{6BB0BA42-801F-4C7C-8088-4EC297200D8D}"/>
              </a:ext>
            </a:extLst>
          </p:cNvPr>
          <p:cNvSpPr>
            <a:spLocks noGrp="1"/>
          </p:cNvSpPr>
          <p:nvPr>
            <p:ph idx="1"/>
          </p:nvPr>
        </p:nvSpPr>
        <p:spPr/>
        <p:txBody>
          <a:bodyPr>
            <a:normAutofit/>
          </a:bodyPr>
          <a:lstStyle/>
          <a:p>
            <a:pPr>
              <a:buFont typeface="Wingdings" panose="05000000000000000000" pitchFamily="2" charset="2"/>
              <a:buChar char="v"/>
            </a:pPr>
            <a:r>
              <a:rPr lang="nl-NL" dirty="0"/>
              <a:t> De WGBO geldt voor medische onderzoeken en behandelingen en alle zorg die daarmee samenhangt. Dus ook verpleging, verzorging en nazorg. Zorg die wordt gegeven in een GGZ-instelling, verpleeghuis of instelling voor gehandicaptenzorg valt ook onder de WGBO. </a:t>
            </a:r>
          </a:p>
          <a:p>
            <a:endParaRPr lang="nl-NL" dirty="0"/>
          </a:p>
        </p:txBody>
      </p:sp>
    </p:spTree>
    <p:extLst>
      <p:ext uri="{BB962C8B-B14F-4D97-AF65-F5344CB8AC3E}">
        <p14:creationId xmlns:p14="http://schemas.microsoft.com/office/powerpoint/2010/main" val="146341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F666B-3AB9-4EE2-B214-250059B34CA5}"/>
              </a:ext>
            </a:extLst>
          </p:cNvPr>
          <p:cNvSpPr>
            <a:spLocks noGrp="1"/>
          </p:cNvSpPr>
          <p:nvPr>
            <p:ph type="title"/>
          </p:nvPr>
        </p:nvSpPr>
        <p:spPr/>
        <p:txBody>
          <a:bodyPr/>
          <a:lstStyle/>
          <a:p>
            <a:r>
              <a:rPr lang="nl-NL" dirty="0"/>
              <a:t>Welke rechten staan er in de </a:t>
            </a:r>
            <a:r>
              <a:rPr lang="nl-NL" dirty="0" err="1"/>
              <a:t>w.g.b.o</a:t>
            </a:r>
            <a:r>
              <a:rPr lang="nl-NL" dirty="0"/>
              <a:t>.?</a:t>
            </a:r>
          </a:p>
        </p:txBody>
      </p:sp>
      <p:sp>
        <p:nvSpPr>
          <p:cNvPr id="3" name="Tijdelijke aanduiding voor inhoud 2">
            <a:extLst>
              <a:ext uri="{FF2B5EF4-FFF2-40B4-BE49-F238E27FC236}">
                <a16:creationId xmlns:a16="http://schemas.microsoft.com/office/drawing/2014/main" id="{F49C8027-B2B8-4E6F-8E02-77C0041860A3}"/>
              </a:ext>
            </a:extLst>
          </p:cNvPr>
          <p:cNvSpPr>
            <a:spLocks noGrp="1"/>
          </p:cNvSpPr>
          <p:nvPr>
            <p:ph idx="1"/>
          </p:nvPr>
        </p:nvSpPr>
        <p:spPr/>
        <p:txBody>
          <a:bodyPr/>
          <a:lstStyle/>
          <a:p>
            <a:pPr>
              <a:buFont typeface="Wingdings" panose="05000000000000000000" pitchFamily="2" charset="2"/>
              <a:buChar char="v"/>
            </a:pPr>
            <a:r>
              <a:rPr lang="nl-NL" dirty="0"/>
              <a:t> recht op informatie over de medische situatie</a:t>
            </a:r>
          </a:p>
          <a:p>
            <a:pPr>
              <a:buFont typeface="Wingdings" panose="05000000000000000000" pitchFamily="2" charset="2"/>
              <a:buChar char="v"/>
            </a:pPr>
            <a:r>
              <a:rPr lang="nl-NL" dirty="0"/>
              <a:t> toestemming geven voor een medische behandeling</a:t>
            </a:r>
          </a:p>
          <a:p>
            <a:pPr>
              <a:buFont typeface="Wingdings" panose="05000000000000000000" pitchFamily="2" charset="2"/>
              <a:buChar char="v"/>
            </a:pPr>
            <a:r>
              <a:rPr lang="nl-NL" dirty="0"/>
              <a:t> recht op inzage in het medisch dossier</a:t>
            </a:r>
          </a:p>
          <a:p>
            <a:pPr>
              <a:buFont typeface="Wingdings" panose="05000000000000000000" pitchFamily="2" charset="2"/>
              <a:buChar char="v"/>
            </a:pPr>
            <a:r>
              <a:rPr lang="nl-NL" dirty="0"/>
              <a:t> recht op privacy en geheimhouding van medische gegevens (beroepsgeheim)</a:t>
            </a:r>
          </a:p>
          <a:p>
            <a:pPr>
              <a:buFont typeface="Wingdings" panose="05000000000000000000" pitchFamily="2" charset="2"/>
              <a:buChar char="v"/>
            </a:pPr>
            <a:r>
              <a:rPr lang="nl-NL" dirty="0"/>
              <a:t> recht op vrije artsenkeuze</a:t>
            </a:r>
          </a:p>
          <a:p>
            <a:pPr>
              <a:buFont typeface="Wingdings" panose="05000000000000000000" pitchFamily="2" charset="2"/>
              <a:buChar char="v"/>
            </a:pPr>
            <a:r>
              <a:rPr lang="nl-NL" dirty="0"/>
              <a:t> vertegenwoordiging voor cliënten die niet zelf kunnen beslissen</a:t>
            </a:r>
          </a:p>
        </p:txBody>
      </p:sp>
    </p:spTree>
    <p:extLst>
      <p:ext uri="{BB962C8B-B14F-4D97-AF65-F5344CB8AC3E}">
        <p14:creationId xmlns:p14="http://schemas.microsoft.com/office/powerpoint/2010/main" val="2716742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943</TotalTime>
  <Words>698</Words>
  <Application>Microsoft Office PowerPoint</Application>
  <PresentationFormat>Breedbeeld</PresentationFormat>
  <Paragraphs>61</Paragraphs>
  <Slides>12</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Calibri</vt:lpstr>
      <vt:lpstr>Tw Cen MT</vt:lpstr>
      <vt:lpstr>Tw Cen MT Condensed</vt:lpstr>
      <vt:lpstr>Wingdings</vt:lpstr>
      <vt:lpstr>Wingdings 3</vt:lpstr>
      <vt:lpstr>Integraal</vt:lpstr>
      <vt:lpstr>Inhoud presentatie:</vt:lpstr>
      <vt:lpstr>Wat is de wet BIG?</vt:lpstr>
      <vt:lpstr>Bevoegd &amp; bekwaam </vt:lpstr>
      <vt:lpstr>Wat houdt dat in voor jullie?</vt:lpstr>
      <vt:lpstr>Om bevoegd en bekwaam te zijn of worden moet je:</vt:lpstr>
      <vt:lpstr>Om bevoegd en bekwaam te blijven:</vt:lpstr>
      <vt:lpstr>DE WET W.G.B.O.</vt:lpstr>
      <vt:lpstr>Waar geld de wet W.g.b.o voor? </vt:lpstr>
      <vt:lpstr>Welke rechten staan er in de w.g.b.o.?</vt:lpstr>
      <vt:lpstr>Maar soms gaat dat niet…. En dan?</vt:lpstr>
      <vt:lpstr>VOORWAARDE VOOR DWANGBEHANDELING:</vt:lpstr>
      <vt:lpstr>Einde</vt:lpstr>
    </vt:vector>
  </TitlesOfParts>
  <Company>Vancis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Medicatieproces</dc:title>
  <dc:creator>Mireille Verhoef - Roose</dc:creator>
  <cp:lastModifiedBy>A. Beverdam</cp:lastModifiedBy>
  <cp:revision>25</cp:revision>
  <dcterms:created xsi:type="dcterms:W3CDTF">2016-11-20T21:25:52Z</dcterms:created>
  <dcterms:modified xsi:type="dcterms:W3CDTF">2022-08-30T10:31:29Z</dcterms:modified>
</cp:coreProperties>
</file>